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8" r:id="rId5"/>
    <p:sldId id="259" r:id="rId6"/>
    <p:sldId id="270" r:id="rId7"/>
    <p:sldId id="269" r:id="rId8"/>
    <p:sldId id="260" r:id="rId9"/>
    <p:sldId id="271" r:id="rId10"/>
    <p:sldId id="272" r:id="rId11"/>
    <p:sldId id="273" r:id="rId12"/>
    <p:sldId id="261" r:id="rId13"/>
    <p:sldId id="274" r:id="rId14"/>
    <p:sldId id="262" r:id="rId15"/>
    <p:sldId id="263" r:id="rId16"/>
    <p:sldId id="264" r:id="rId17"/>
    <p:sldId id="265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6" r:id="rId28"/>
    <p:sldId id="284" r:id="rId29"/>
    <p:sldId id="327" r:id="rId30"/>
    <p:sldId id="326" r:id="rId31"/>
    <p:sldId id="328" r:id="rId32"/>
    <p:sldId id="329" r:id="rId33"/>
    <p:sldId id="33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3"/>
    <p:restoredTop sz="92479"/>
  </p:normalViewPr>
  <p:slideViewPr>
    <p:cSldViewPr snapToGrid="0" snapToObjects="1">
      <p:cViewPr varScale="1">
        <p:scale>
          <a:sx n="107" d="100"/>
          <a:sy n="107" d="100"/>
        </p:scale>
        <p:origin x="22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6.02515.pdf" TargetMode="External"/><Relationship Id="rId4" Type="http://schemas.openxmlformats.org/officeDocument/2006/relationships/hyperlink" Target="https://github.com/bioinf-jku/SNNs/blob/master/selu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in more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87BE2-4716-B84D-9816-BA5E53E8C3E4}"/>
              </a:ext>
            </a:extLst>
          </p:cNvPr>
          <p:cNvSpPr txBox="1"/>
          <p:nvPr/>
        </p:nvSpPr>
        <p:spPr>
          <a:xfrm>
            <a:off x="558140" y="5937662"/>
            <a:ext cx="454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adopted from </a:t>
            </a:r>
            <a:r>
              <a:rPr lang="en-US" dirty="0" err="1"/>
              <a:t>Aurelien</a:t>
            </a:r>
            <a:r>
              <a:rPr lang="en-US" dirty="0"/>
              <a:t> </a:t>
            </a:r>
            <a:r>
              <a:rPr lang="en-US" dirty="0" err="1"/>
              <a:t>Geron’s</a:t>
            </a:r>
            <a:r>
              <a:rPr lang="en-US" dirty="0"/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10B7-5F66-FE43-AF07-3819C99C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RReLU: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during training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ℓ+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(averaged) during testing</a:t>
                </a:r>
              </a:p>
              <a:p>
                <a:r>
                  <a:rPr lang="en-US" dirty="0" err="1"/>
                  <a:t>PReLu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learned via backprop</a:t>
                </a:r>
              </a:p>
              <a:p>
                <a:r>
                  <a:rPr lang="en-US" dirty="0"/>
                  <a:t>ELU: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1.6732632423543772848170429916717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1.0507009873554804934193349852946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 b="-4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F8D9-DAA3-F441-92B1-DE95B91C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7F80-1A81-CE46-8AAB-B0B157E9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8AB53-E53C-6242-82D0-2CEFFC26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710095"/>
            <a:ext cx="3833751" cy="970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F418C2-D1A3-D049-BFA2-38949600E45E}"/>
              </a:ext>
            </a:extLst>
          </p:cNvPr>
          <p:cNvSpPr/>
          <p:nvPr/>
        </p:nvSpPr>
        <p:spPr>
          <a:xfrm>
            <a:off x="5468589" y="3670384"/>
            <a:ext cx="3578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 of SELU:</a:t>
            </a:r>
          </a:p>
          <a:p>
            <a:r>
              <a:rPr lang="en-US" sz="1400" dirty="0">
                <a:hlinkClick r:id="rId4"/>
              </a:rPr>
              <a:t>https://github.com/bioinf-jku/SNNs/blob/master/selu.py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3A88F-7EDA-0047-AF5E-1DD5BBA0DA71}"/>
              </a:ext>
            </a:extLst>
          </p:cNvPr>
          <p:cNvSpPr/>
          <p:nvPr/>
        </p:nvSpPr>
        <p:spPr>
          <a:xfrm>
            <a:off x="3550445" y="6056591"/>
            <a:ext cx="546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 of SELU paper: </a:t>
            </a:r>
            <a:r>
              <a:rPr lang="en-US" dirty="0">
                <a:hlinkClick r:id="rId5"/>
              </a:rPr>
              <a:t>https://arxiv.org/pdf/1706.02515.pdf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F356-FF40-4348-ACD5-2BB404C6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use which activation function (in the hidden layer)?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C986-7F5B-D345-9893-604393CE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ReLU is still popular, probably because many libraries provide ReLU-specific optimizations</a:t>
            </a:r>
          </a:p>
          <a:p>
            <a:r>
              <a:rPr lang="en-US" dirty="0"/>
              <a:t>In general, SELU &gt; ELU &gt; (Variants of) Leaky ReLU &gt; ReLU &gt; tanh &gt; logistic</a:t>
            </a:r>
          </a:p>
          <a:p>
            <a:pPr lvl="1"/>
            <a:r>
              <a:rPr lang="en-US" dirty="0"/>
              <a:t>But may still need experiments to decide</a:t>
            </a:r>
          </a:p>
          <a:p>
            <a:r>
              <a:rPr lang="en-US" dirty="0"/>
              <a:t>If the network architecture prevents it from self-normalizing, ELU &gt; SELU</a:t>
            </a:r>
          </a:p>
          <a:p>
            <a:r>
              <a:rPr lang="en-US" dirty="0"/>
              <a:t>If run-time latency is crucial, use </a:t>
            </a:r>
            <a:r>
              <a:rPr lang="en-US" dirty="0" err="1"/>
              <a:t>LeayReLU</a:t>
            </a:r>
            <a:endParaRPr lang="en-US" dirty="0"/>
          </a:p>
          <a:p>
            <a:r>
              <a:rPr lang="en-US" dirty="0"/>
              <a:t>If having huge training data, try </a:t>
            </a:r>
            <a:r>
              <a:rPr lang="en-US" dirty="0" err="1"/>
              <a:t>PReLU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5985-CD70-FB48-8845-71D30FE9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71BA9-C6C0-BC40-BC06-41E7913D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21E8-0DD5-4B4D-8FF0-63F5A66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88FA7-B8A8-5341-8833-809B97EBA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9416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Adding operations before and after activation function (in hidden layer)</a:t>
            </a:r>
          </a:p>
          <a:p>
            <a:r>
              <a:rPr lang="en-US" dirty="0"/>
              <a:t>For every batch:</a:t>
            </a:r>
          </a:p>
          <a:p>
            <a:pPr lvl="1"/>
            <a:r>
              <a:rPr lang="en-US" dirty="0"/>
              <a:t>Zero-center and normalize inputs</a:t>
            </a:r>
          </a:p>
          <a:p>
            <a:pPr lvl="1"/>
            <a:r>
              <a:rPr lang="en-US" dirty="0"/>
              <a:t>Scale and shift (so that mean and standard deviation can beyond 0 and 1)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14600D-BA64-024A-9D9D-2C3E24C17B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251366" y="1600200"/>
                <a:ext cx="4435434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Batch norm training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learned by backprop</a:t>
                </a:r>
              </a:p>
              <a:p>
                <a:pPr marL="914400" lvl="1" indent="-514350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are estimated during training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14600D-BA64-024A-9D9D-2C3E24C17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51366" y="1600200"/>
                <a:ext cx="4435434" cy="4525963"/>
              </a:xfrm>
              <a:blipFill>
                <a:blip r:embed="rId2"/>
                <a:stretch>
                  <a:fillRect l="-2571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06A7-037C-594A-9AA1-4D5BD44F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903CB-A25D-AF4E-BA7B-E135D5B4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4673-133C-634F-B72A-1B49EEDA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411473-8FDB-814E-978F-ADC8A90AF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Batch norm testing</a:t>
                </a:r>
              </a:p>
              <a:p>
                <a:pPr lvl="1"/>
                <a:r>
                  <a:rPr lang="en-US" dirty="0"/>
                  <a:t>Given a new test instance, how to perform batch norm?</a:t>
                </a:r>
              </a:p>
              <a:p>
                <a:pPr lvl="2"/>
                <a:r>
                  <a:rPr lang="en-US" dirty="0"/>
                  <a:t>There is no “batch”, so 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by visit entire training dataset again?</a:t>
                </a:r>
              </a:p>
              <a:p>
                <a:pPr lvl="1"/>
                <a:r>
                  <a:rPr lang="en-US" dirty="0"/>
                  <a:t>Usually too costly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by moving average</a:t>
                </a:r>
              </a:p>
              <a:p>
                <a:pPr lvl="1"/>
                <a:r>
                  <a:rPr lang="en-US" dirty="0"/>
                  <a:t>At training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momentum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momentum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momentum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momentum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Momentum, a.k.a., decay, is usually set to 0.9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411473-8FDB-814E-978F-ADC8A90AF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863A6-5EF3-AC4F-941F-F23DB693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8F28-9A10-154B-8555-0DBCA60D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6162-9D5A-AB4D-B6EE-9F40C02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E3CE-8320-804F-9DD2-30053E0A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RNN, it could be tricky to apply Batch norm</a:t>
            </a:r>
          </a:p>
          <a:p>
            <a:r>
              <a:rPr lang="en-US" dirty="0"/>
              <a:t>Manually clip the gradient when it is too large or too small</a:t>
            </a:r>
          </a:p>
          <a:p>
            <a:r>
              <a:rPr lang="en-US" dirty="0"/>
              <a:t>Example: set upper bound to 1, lower bound to -1</a:t>
            </a:r>
          </a:p>
          <a:p>
            <a:pPr lvl="1"/>
            <a:r>
              <a:rPr lang="en-US" dirty="0"/>
              <a:t>If gradient is larger than 1, output 1</a:t>
            </a:r>
          </a:p>
          <a:p>
            <a:pPr lvl="1"/>
            <a:r>
              <a:rPr lang="en-US" dirty="0"/>
              <a:t>If gradient is smaller than -1, output -1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49FB6-38A8-734C-A439-1F9553F3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E9D35-933D-984A-A5DE-3615567C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8CB4-774E-2248-8346-7D5C7DF6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 learning via pretrained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7589-EF21-ED4E-92BF-883E76FC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0F43C-6C47-2F4B-9D97-E9655AA5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B96AD-76A1-4646-B9DA-1761E638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44" y="1600923"/>
            <a:ext cx="5990112" cy="45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9CA9-0BFB-3F42-9A08-C1C08D5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Layer-wise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3EFF6-61EB-CD41-B138-42D0EA715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5494"/>
          </a:xfrm>
        </p:spPr>
        <p:txBody>
          <a:bodyPr>
            <a:normAutofit/>
          </a:bodyPr>
          <a:lstStyle/>
          <a:p>
            <a:r>
              <a:rPr lang="en-US" sz="2400" dirty="0"/>
              <a:t>Used to be a popular method in ~2010</a:t>
            </a:r>
          </a:p>
          <a:p>
            <a:r>
              <a:rPr lang="en-US" sz="2400" dirty="0"/>
              <a:t>May still be useful when # training instances is limited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8C0C1-96BE-0144-B8C7-1D20E156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CDCC2-F348-7D45-8B9E-BE6D036F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4A2C-DDDE-3648-B6DE-B30879F4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67" y="2688258"/>
            <a:ext cx="5924867" cy="38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C2D2-9C3E-4444-BAF3-ACE25069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A09AC-0ECC-294D-9538-7EADBA1D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Nesterov Accelerated Gradient</a:t>
            </a:r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C9C2-6C13-9C41-AE26-B28C7145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565-BB9B-414C-A5F7-A1356C12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286F-E13E-D24C-B065-46171B99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F529B-661B-1543-A9DC-9BC2DE22F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: learning rate, usually a small positive value, e.g., 0.001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A parameter’s next value is the current value shifted toward the opposite direction of the gradient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F529B-661B-1543-A9DC-9BC2DE22F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6C90-29F4-C242-A114-DA7F5B52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5DDC-7EAD-7E4E-9463-381F2F9E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592B-0EE4-4040-8A7A-81E6D6B2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233F-39C0-3940-ACCC-BE4A24C82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momentum, usually set to 0.9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no friction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high friction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SGD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233F-39C0-3940-ACCC-BE4A24C82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1A4A6-9CBB-4C46-BE18-361678EB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6AE29-959D-954B-B202-7FA3F475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833536-6154-7B4F-A328-5F5F4E2732E1}"/>
              </a:ext>
            </a:extLst>
          </p:cNvPr>
          <p:cNvSpPr/>
          <p:nvPr/>
        </p:nvSpPr>
        <p:spPr>
          <a:xfrm>
            <a:off x="3550723" y="4809505"/>
            <a:ext cx="4631377" cy="1828800"/>
          </a:xfrm>
          <a:custGeom>
            <a:avLst/>
            <a:gdLst>
              <a:gd name="connsiteX0" fmla="*/ 0 w 4631377"/>
              <a:gd name="connsiteY0" fmla="*/ 0 h 1828800"/>
              <a:gd name="connsiteX1" fmla="*/ 570016 w 4631377"/>
              <a:gd name="connsiteY1" fmla="*/ 130628 h 1828800"/>
              <a:gd name="connsiteX2" fmla="*/ 878774 w 4631377"/>
              <a:gd name="connsiteY2" fmla="*/ 380010 h 1828800"/>
              <a:gd name="connsiteX3" fmla="*/ 1140031 w 4631377"/>
              <a:gd name="connsiteY3" fmla="*/ 1080654 h 1828800"/>
              <a:gd name="connsiteX4" fmla="*/ 1389413 w 4631377"/>
              <a:gd name="connsiteY4" fmla="*/ 1496291 h 1828800"/>
              <a:gd name="connsiteX5" fmla="*/ 3075709 w 4631377"/>
              <a:gd name="connsiteY5" fmla="*/ 1757548 h 1828800"/>
              <a:gd name="connsiteX6" fmla="*/ 4631377 w 4631377"/>
              <a:gd name="connsiteY6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1377" h="1828800">
                <a:moveTo>
                  <a:pt x="0" y="0"/>
                </a:moveTo>
                <a:cubicBezTo>
                  <a:pt x="211777" y="33646"/>
                  <a:pt x="423554" y="67293"/>
                  <a:pt x="570016" y="130628"/>
                </a:cubicBezTo>
                <a:cubicBezTo>
                  <a:pt x="716478" y="193963"/>
                  <a:pt x="783772" y="221672"/>
                  <a:pt x="878774" y="380010"/>
                </a:cubicBezTo>
                <a:cubicBezTo>
                  <a:pt x="973776" y="538348"/>
                  <a:pt x="1054925" y="894607"/>
                  <a:pt x="1140031" y="1080654"/>
                </a:cubicBezTo>
                <a:cubicBezTo>
                  <a:pt x="1225137" y="1266701"/>
                  <a:pt x="1066800" y="1383475"/>
                  <a:pt x="1389413" y="1496291"/>
                </a:cubicBezTo>
                <a:cubicBezTo>
                  <a:pt x="1712026" y="1609107"/>
                  <a:pt x="2535382" y="1702130"/>
                  <a:pt x="3075709" y="1757548"/>
                </a:cubicBezTo>
                <a:cubicBezTo>
                  <a:pt x="3616036" y="1812966"/>
                  <a:pt x="4123706" y="1820883"/>
                  <a:pt x="4631377" y="1828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3418-6EE7-1F4E-8DDC-DAAF0832FE4B}"/>
              </a:ext>
            </a:extLst>
          </p:cNvPr>
          <p:cNvSpPr/>
          <p:nvPr/>
        </p:nvSpPr>
        <p:spPr>
          <a:xfrm>
            <a:off x="3550723" y="4537941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D1A3FB-E3D1-F944-B17C-D16672614719}"/>
              </a:ext>
            </a:extLst>
          </p:cNvPr>
          <p:cNvSpPr/>
          <p:nvPr/>
        </p:nvSpPr>
        <p:spPr>
          <a:xfrm>
            <a:off x="4451265" y="4988961"/>
            <a:ext cx="30677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B8B7EB-065C-B04B-B330-DF36135B817A}"/>
              </a:ext>
            </a:extLst>
          </p:cNvPr>
          <p:cNvSpPr/>
          <p:nvPr/>
        </p:nvSpPr>
        <p:spPr>
          <a:xfrm>
            <a:off x="4639294" y="5543380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0E1FBF-760A-BA44-B01B-A2ACD9A86DAA}"/>
              </a:ext>
            </a:extLst>
          </p:cNvPr>
          <p:cNvSpPr/>
          <p:nvPr/>
        </p:nvSpPr>
        <p:spPr>
          <a:xfrm>
            <a:off x="5290458" y="6087664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9849-0117-DD43-ACBD-B3D2F21B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summary of key component selections in DNN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3616-0217-8D49-A9EF-76A757A0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5C4E4-C508-5949-9286-511C558F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FC063A-7DCE-B94C-A22F-2C0E5D45E1B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2364499"/>
              </p:ext>
            </p:extLst>
          </p:nvPr>
        </p:nvGraphicFramePr>
        <p:xfrm>
          <a:off x="457200" y="1600200"/>
          <a:ext cx="82296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102">
                  <a:extLst>
                    <a:ext uri="{9D8B030D-6E8A-4147-A177-3AD203B41FA5}">
                      <a16:colId xmlns:a16="http://schemas.microsoft.com/office/drawing/2014/main" val="15092314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49442512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3937046841"/>
                    </a:ext>
                  </a:extLst>
                </a:gridCol>
                <a:gridCol w="1263534">
                  <a:extLst>
                    <a:ext uri="{9D8B030D-6E8A-4147-A177-3AD203B41FA5}">
                      <a16:colId xmlns:a16="http://schemas.microsoft.com/office/drawing/2014/main" val="3767290456"/>
                    </a:ext>
                  </a:extLst>
                </a:gridCol>
                <a:gridCol w="2211186">
                  <a:extLst>
                    <a:ext uri="{9D8B030D-6E8A-4147-A177-3AD203B41FA5}">
                      <a16:colId xmlns:a16="http://schemas.microsoft.com/office/drawing/2014/main" val="745058457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275822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input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output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0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#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Leaky-ReLU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RReLU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PReLU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ReLU/softplus (if positive outputs)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Logistic/tanh (if bounded outputs)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Huber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classification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90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Multi-class classification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classes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Softmax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9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Multi-label binary classification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labels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90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E8D4-773C-0D41-B7BB-19DC8681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Nesterov Accelerated Gradient (NAG)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34D7-2C88-3149-BABE-77BD7E1EB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 ahead: measure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slight ahead the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It works probably because the momentum vector usually points to the right direction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momentum, usually set to 0.9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34D7-2C88-3149-BABE-77BD7E1EB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9186D-A8BC-CF4C-99DE-58C2AF74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7F698-FA4F-7942-B60A-FCB25585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E4DF-AA46-1344-9341-F1DA287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9F24B-C02A-0F43-85C7-34FE719F4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18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smoothing term to avoid divide-by-zero, usually 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large for certain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square the value will make the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larger</a:t>
                </a:r>
              </a:p>
              <a:p>
                <a:r>
                  <a:rPr lang="en-US" dirty="0" err="1"/>
                  <a:t>AdaGrad</a:t>
                </a:r>
                <a:r>
                  <a:rPr lang="en-US" dirty="0"/>
                  <a:t> decays the learning rate faster for the steep dimensions and gentler for the others</a:t>
                </a:r>
              </a:p>
              <a:p>
                <a:r>
                  <a:rPr lang="en-US" dirty="0"/>
                  <a:t>In practice, </a:t>
                </a:r>
                <a:r>
                  <a:rPr lang="en-US" dirty="0" err="1"/>
                  <a:t>AdaGrad</a:t>
                </a:r>
                <a:r>
                  <a:rPr lang="en-US" dirty="0"/>
                  <a:t> usually </a:t>
                </a:r>
                <a:r>
                  <a:rPr lang="en-US" dirty="0">
                    <a:solidFill>
                      <a:srgbClr val="0070C0"/>
                    </a:solidFill>
                  </a:rPr>
                  <a:t>works well on shallow networks</a:t>
                </a:r>
                <a:r>
                  <a:rPr lang="en-US" dirty="0"/>
                  <a:t>, but </a:t>
                </a:r>
                <a:r>
                  <a:rPr lang="en-US" dirty="0">
                    <a:solidFill>
                      <a:srgbClr val="FF0000"/>
                    </a:solidFill>
                  </a:rPr>
                  <a:t>less satisfactory on deep networks</a:t>
                </a:r>
              </a:p>
              <a:p>
                <a:pPr lvl="1"/>
                <a:r>
                  <a:rPr lang="en-US" dirty="0"/>
                  <a:t>Probably because learning rate is scaled down too much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9F24B-C02A-0F43-85C7-34FE719F4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1852"/>
              </a:xfrm>
              <a:blipFill>
                <a:blip r:embed="rId2"/>
                <a:stretch>
                  <a:fillRect l="-1389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3BDE9-F951-7A46-A7CE-9F043400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2D75-B90B-EA42-9981-A95D962B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4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84ED-B0EC-1048-BAAB-C669DB5D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(2/2)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186F8-FF23-0D4A-B4AB-BF4D575C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93724-04B0-B74E-93A9-0F2658AD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25EC5-1975-4F44-9FC4-557ED2EB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357"/>
            <a:ext cx="8229600" cy="42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2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02FA-CB61-6D40-9F4C-3D1CEC02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3E6D9-764F-0E43-BC87-6A3899524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Instead of accumulating all previous gradients to decay the learning rate (as in Adagrad), </a:t>
                </a:r>
                <a:r>
                  <a:rPr lang="en-US" dirty="0" err="1"/>
                  <a:t>RMSProp</a:t>
                </a:r>
                <a:r>
                  <a:rPr lang="en-US" dirty="0"/>
                  <a:t> only accumulates recent gradients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decay rate, usually set to 0.9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3E6D9-764F-0E43-BC87-6A3899524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1235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EF234-D814-014C-BDA5-BE6099D4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1CA82-D49F-4949-8A40-FED2A7DF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6350-5216-6642-A03D-3F4CE490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moment estimation (Adam)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13E3F-ED23-A64D-AE47-1DB6F2466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Combines momentum and </a:t>
                </a:r>
                <a:r>
                  <a:rPr lang="en-US" dirty="0" err="1"/>
                  <a:t>RMSProp</a:t>
                </a:r>
                <a:endParaRPr lang="en-US" dirty="0"/>
              </a:p>
              <a:p>
                <a:pPr lvl="1"/>
                <a:r>
                  <a:rPr lang="en-US" dirty="0"/>
                  <a:t>Track exponentially decaying average gradients</a:t>
                </a:r>
              </a:p>
              <a:p>
                <a:pPr lvl="1"/>
                <a:r>
                  <a:rPr lang="en-US" dirty="0"/>
                  <a:t>Track exponentially decaying average squared gradients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iteration count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Step 3 and 4 are used to boost the value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usually set to 0.9 and 0.999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13E3F-ED23-A64D-AE47-1DB6F2466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5470A-03CA-AD46-82F2-57E76D8B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A029-CDF1-934F-80F5-F6B38E63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B2C5-D058-494B-AAEF-C0FA0D2F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E3F47-9A2A-0F45-8D0F-B647EDDF8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Adam optimization + Nesterov “look-ahead” trick (i.e., measuring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slight ahead the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E3F47-9A2A-0F45-8D0F-B647EDDF8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6DCED-AFC8-F84F-B450-165255D5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CD120-16AE-0546-B68B-40007504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F33-561C-D249-802C-7EA1755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optimizer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BBDD7-2DAF-3646-9909-39A4D7BF3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Adaptive optimization methods (e.g., </a:t>
                </a:r>
                <a:r>
                  <a:rPr lang="en-US" dirty="0" err="1"/>
                  <a:t>RMSProp</a:t>
                </a:r>
                <a:r>
                  <a:rPr lang="en-US" dirty="0"/>
                  <a:t>, Adam, </a:t>
                </a:r>
                <a:r>
                  <a:rPr lang="en-US" dirty="0" err="1"/>
                  <a:t>Nadam</a:t>
                </a:r>
                <a:r>
                  <a:rPr lang="en-US" dirty="0"/>
                  <a:t>) usually perform well</a:t>
                </a:r>
              </a:p>
              <a:p>
                <a:r>
                  <a:rPr lang="en-US" dirty="0"/>
                  <a:t>However, study also showed that occasionally SGD or Nesterov Accelerated Gradient perform better</a:t>
                </a:r>
              </a:p>
              <a:p>
                <a:r>
                  <a:rPr lang="en-US" dirty="0"/>
                  <a:t>Probably try adaptive optimization first</a:t>
                </a:r>
              </a:p>
              <a:p>
                <a:r>
                  <a:rPr lang="en-US" dirty="0"/>
                  <a:t>How about Hessian (i.e., second-order partial derivatives) methods?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computation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# parameters)</a:t>
                </a:r>
              </a:p>
              <a:p>
                <a:pPr lvl="1"/>
                <a:r>
                  <a:rPr lang="en-US" dirty="0"/>
                  <a:t>Too costly for deep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BBDD7-2DAF-3646-9909-39A4D7BF3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A080B-9514-174F-948B-09C1A688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3E3ED-39D9-0147-8F83-B78C2EA7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8A3F-1E6A-1542-B4A1-57CCBBBD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2F242-E9BF-EF44-A539-8E159B1BA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Exponential scheduling: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iteration count;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:step number;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decay rate</a:t>
                </a:r>
              </a:p>
              <a:p>
                <a:r>
                  <a:rPr lang="en-US" dirty="0"/>
                  <a:t>Power scheduling: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Piecewise constant scheduling: use a constant learning rate for some epochs, and a smaller rate for another number of epochs, and so on</a:t>
                </a:r>
              </a:p>
              <a:p>
                <a:r>
                  <a:rPr lang="en-US" dirty="0"/>
                  <a:t>Performance scheduling: measure the validation error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steps and reduce the learning rate when error stops dropping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2F242-E9BF-EF44-A539-8E159B1BA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3445" r="-1389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D8A2-BD51-2F40-989C-92CE54A2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8C909-044E-3846-B5CA-E3E41BC8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penalty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/>
              <a:t>Dropout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weight penalty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Similar to what we’ve used in linear regression and logistic regression</a:t>
            </a:r>
          </a:p>
          <a:p>
            <a:r>
              <a:rPr lang="en-US" dirty="0"/>
              <a:t>L2-norm</a:t>
            </a:r>
          </a:p>
          <a:p>
            <a:pPr lvl="1"/>
            <a:r>
              <a:rPr lang="en-US" dirty="0"/>
              <a:t>Penalize the squared values of the weights</a:t>
            </a:r>
          </a:p>
          <a:p>
            <a:pPr lvl="1"/>
            <a:r>
              <a:rPr lang="en-US" dirty="0"/>
              <a:t>Tend to shrink large weights to smaller values</a:t>
            </a:r>
          </a:p>
          <a:p>
            <a:r>
              <a:rPr lang="en-US" dirty="0"/>
              <a:t>L1-norm</a:t>
            </a:r>
          </a:p>
          <a:p>
            <a:pPr lvl="1"/>
            <a:r>
              <a:rPr lang="en-US" dirty="0"/>
              <a:t>Penalize the absolute values of the weights</a:t>
            </a:r>
          </a:p>
          <a:p>
            <a:pPr lvl="1"/>
            <a:r>
              <a:rPr lang="en-US" dirty="0"/>
              <a:t>Tend to shrink some weights to zero; while other weights may still be large</a:t>
            </a:r>
          </a:p>
          <a:p>
            <a:r>
              <a:rPr lang="en-US" dirty="0"/>
              <a:t>A combination of both (e.g., elastic-net)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10EB37-6740-1C40-BB0E-6F53D04D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83418D6-B241-A74E-BE78-09AE0539A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Vanishing gradient problem in sigmoid and tanh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is outside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−4, 4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𝑠𝑖𝑔𝑚𝑜𝑖𝑑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𝑡𝑎𝑛h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new information cannot be back-propagated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83418D6-B241-A74E-BE78-09AE0539A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794CC-F209-E941-B8E5-B4FE227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EC84-6855-E64E-9228-658FBD86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262C40-8CAF-DC4A-9B58-C704D821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14" y="4076547"/>
            <a:ext cx="3439886" cy="22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 – 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data leads to less variance</a:t>
            </a:r>
          </a:p>
          <a:p>
            <a:pPr lvl="1"/>
            <a:r>
              <a:rPr lang="en-US" dirty="0"/>
              <a:t>Less likely to overfitting</a:t>
            </a:r>
          </a:p>
          <a:p>
            <a:r>
              <a:rPr lang="en-US" dirty="0"/>
              <a:t>Collect more data</a:t>
            </a:r>
          </a:p>
          <a:p>
            <a:r>
              <a:rPr lang="en-US" dirty="0"/>
              <a:t>Add synthetic data</a:t>
            </a:r>
          </a:p>
          <a:p>
            <a:pPr lvl="1"/>
            <a:r>
              <a:rPr lang="en-US" dirty="0"/>
              <a:t>E.g., to increase the synthetic training data for object recognition from images, popular techniques include</a:t>
            </a:r>
          </a:p>
          <a:p>
            <a:pPr lvl="2"/>
            <a:r>
              <a:rPr lang="en-US" dirty="0"/>
              <a:t>Rotate images</a:t>
            </a:r>
          </a:p>
          <a:p>
            <a:pPr lvl="2"/>
            <a:r>
              <a:rPr lang="en-US" dirty="0"/>
              <a:t>Scale image</a:t>
            </a:r>
          </a:p>
          <a:p>
            <a:pPr lvl="2"/>
            <a:r>
              <a:rPr lang="en-US" dirty="0"/>
              <a:t>Translating a few pixels</a:t>
            </a:r>
          </a:p>
          <a:p>
            <a:pPr lvl="2"/>
            <a:r>
              <a:rPr lang="en-US" dirty="0"/>
              <a:t>Injecting random negatives pictures</a:t>
            </a:r>
          </a:p>
          <a:p>
            <a:pPr lvl="1"/>
            <a:r>
              <a:rPr lang="en-US" dirty="0"/>
              <a:t>Seems no principle way to generate synthetic data across different domains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the model based on training data</a:t>
            </a:r>
          </a:p>
          <a:p>
            <a:r>
              <a:rPr lang="en-US" dirty="0"/>
              <a:t>Validate the performance of the current model based on validation data</a:t>
            </a:r>
          </a:p>
          <a:p>
            <a:pPr lvl="1"/>
            <a:r>
              <a:rPr lang="en-US" dirty="0"/>
              <a:t>Assume that validation data are representative of future (unseen) data</a:t>
            </a:r>
          </a:p>
          <a:p>
            <a:r>
              <a:rPr lang="en-US" dirty="0"/>
              <a:t>Once the validation performance starts get worse, stop training</a:t>
            </a:r>
          </a:p>
          <a:p>
            <a:pPr lvl="1"/>
            <a:r>
              <a:rPr lang="en-US" dirty="0"/>
              <a:t>Although training performance continues improving, the model may starts learning the “noise” in the training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dropout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18451"/>
            <a:ext cx="4616235" cy="2689459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1" y="1600200"/>
            <a:ext cx="454631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Randomly remove some nodes and their incoming and outgoing connections</a:t>
            </a:r>
          </a:p>
          <a:p>
            <a:r>
              <a:rPr lang="en-US" dirty="0"/>
              <a:t>If randomly remove certain neurons the model can still learn something, the model is probably more robust and more resilient to noise</a:t>
            </a:r>
          </a:p>
        </p:txBody>
      </p:sp>
    </p:spTree>
    <p:extLst>
      <p:ext uri="{BB962C8B-B14F-4D97-AF65-F5344CB8AC3E}">
        <p14:creationId xmlns:p14="http://schemas.microsoft.com/office/powerpoint/2010/main" val="9031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752B-74CD-B347-9AA9-B3C0B515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351C-9B03-B240-90BE-76129AFAF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networks become “deep”, simple SGD may be problematic, because of vanishing and exploding gradient</a:t>
            </a:r>
          </a:p>
          <a:p>
            <a:r>
              <a:rPr lang="en-US" dirty="0"/>
              <a:t>Many techniques were proposed to (partially) solve the problem to accelerate learning</a:t>
            </a:r>
          </a:p>
          <a:p>
            <a:pPr lvl="1"/>
            <a:r>
              <a:rPr lang="en-US" dirty="0"/>
              <a:t>Weight initialization</a:t>
            </a:r>
          </a:p>
          <a:p>
            <a:pPr lvl="1"/>
            <a:r>
              <a:rPr lang="en-US" dirty="0"/>
              <a:t>Activation function design</a:t>
            </a:r>
          </a:p>
          <a:p>
            <a:pPr lvl="1"/>
            <a:r>
              <a:rPr lang="en-US" dirty="0"/>
              <a:t>Optimizer design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B24C-041A-7B42-8A38-BD1E5407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E0F06-9A45-574C-ACDC-C470E685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4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DB45-A02A-B848-80F4-BDA3C4EC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exploding gradient problem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5CECB-79A7-1B41-B89F-2286CBDF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818481"/>
            <a:ext cx="5207000" cy="4089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CDFEE-F421-AE46-849D-04E713D7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E3D7D-A046-6343-BDF9-552DC168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3436-A609-7B4A-8121-23C6EE1B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Xavier (a.k.a., </a:t>
            </a:r>
            <a:r>
              <a:rPr lang="en-US" dirty="0" err="1"/>
              <a:t>Glorot</a:t>
            </a:r>
            <a:r>
              <a:rPr lang="en-US" dirty="0"/>
              <a:t>)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5BE8D-C03E-6D41-A020-21158DA6C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Xavier </a:t>
                </a:r>
                <a:r>
                  <a:rPr lang="en-US" dirty="0" err="1"/>
                  <a:t>Glorot</a:t>
                </a:r>
                <a:r>
                  <a:rPr lang="en-US" dirty="0"/>
                  <a:t> and </a:t>
                </a:r>
                <a:r>
                  <a:rPr lang="en-US" dirty="0" err="1"/>
                  <a:t>Yosha</a:t>
                </a:r>
                <a:r>
                  <a:rPr lang="en-US" dirty="0"/>
                  <a:t> </a:t>
                </a:r>
                <a:r>
                  <a:rPr lang="en-US" dirty="0" err="1"/>
                  <a:t>Bengio</a:t>
                </a:r>
                <a:r>
                  <a:rPr lang="en-US" dirty="0"/>
                  <a:t> discussed the vanishing/exploding gradient issue in [1]</a:t>
                </a:r>
              </a:p>
              <a:p>
                <a:r>
                  <a:rPr lang="en-US" dirty="0"/>
                  <a:t>Xavier initialization: randomly initialize the link weights by one of the following (useful when using logistic activation)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are the # inputs and # neurons of a layer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Such initialization may accelerate the training of deep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5BE8D-C03E-6D41-A020-21158DA6C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A596-F11D-9E4C-8197-B54670CA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0AD64-91AA-4D4F-96C4-4E3441EB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CABC5-8C24-3948-9818-E685157F021C}"/>
              </a:ext>
            </a:extLst>
          </p:cNvPr>
          <p:cNvSpPr txBox="1"/>
          <p:nvPr/>
        </p:nvSpPr>
        <p:spPr>
          <a:xfrm>
            <a:off x="457200" y="575954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Xavier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Yosha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“Understanding the difficulty of training deep feedforward neural networks”, </a:t>
            </a:r>
            <a:r>
              <a:rPr lang="en-US" dirty="0" err="1"/>
              <a:t>AIStat</a:t>
            </a:r>
            <a:r>
              <a:rPr lang="en-US" dirty="0"/>
              <a:t> 2001.</a:t>
            </a:r>
          </a:p>
        </p:txBody>
      </p:sp>
    </p:spTree>
    <p:extLst>
      <p:ext uri="{BB962C8B-B14F-4D97-AF65-F5344CB8AC3E}">
        <p14:creationId xmlns:p14="http://schemas.microsoft.com/office/powerpoint/2010/main" val="20612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26CA-0855-C94E-B16C-704EBBBF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of why Xavier initializer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9E3BF-0E48-E947-B4D3-4A853B0E8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we don’t want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getting “saturated”,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should not be too large or too small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, we can scale or normalize them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std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)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uncorrelated and has the same variance, then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In order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)≈1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Likewise, for “backprop” signal,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As a compromise,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9E3BF-0E48-E947-B4D3-4A853B0E8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961" r="-309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AE8AE-BC77-B241-BCD6-EB611CB0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5846-93B7-2748-8716-2DF61A37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F359-2F60-5249-A614-9AEE47A8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weight initializers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4A04F-57DE-4443-8C21-4E923EFD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ED121-71B2-D84B-B56D-5DB5D07D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71C2FFB-D3B9-064E-A27D-F51FF66098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9364"/>
                  </p:ext>
                </p:extLst>
              </p:nvPr>
            </p:nvGraphicFramePr>
            <p:xfrm>
              <a:off x="457200" y="1693884"/>
              <a:ext cx="8229600" cy="4247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4157">
                      <a:extLst>
                        <a:ext uri="{9D8B030D-6E8A-4147-A177-3AD203B41FA5}">
                          <a16:colId xmlns:a16="http://schemas.microsoft.com/office/drawing/2014/main" val="4245842314"/>
                        </a:ext>
                      </a:extLst>
                    </a:gridCol>
                    <a:gridCol w="1870649">
                      <a:extLst>
                        <a:ext uri="{9D8B030D-6E8A-4147-A177-3AD203B41FA5}">
                          <a16:colId xmlns:a16="http://schemas.microsoft.com/office/drawing/2014/main" val="73716908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416372206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2183131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Activation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Initialized by random normal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Initialized by random uniform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595053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Xavier/</a:t>
                          </a:r>
                          <a:r>
                            <a:rPr lang="en-US" dirty="0" err="1"/>
                            <a:t>Glorot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273663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0496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ReLU, ELU, and variants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31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Lecun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080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71C2FFB-D3B9-064E-A27D-F51FF66098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9364"/>
                  </p:ext>
                </p:extLst>
              </p:nvPr>
            </p:nvGraphicFramePr>
            <p:xfrm>
              <a:off x="457200" y="1693884"/>
              <a:ext cx="8229600" cy="4247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4157">
                      <a:extLst>
                        <a:ext uri="{9D8B030D-6E8A-4147-A177-3AD203B41FA5}">
                          <a16:colId xmlns:a16="http://schemas.microsoft.com/office/drawing/2014/main" val="4245842314"/>
                        </a:ext>
                      </a:extLst>
                    </a:gridCol>
                    <a:gridCol w="1870649">
                      <a:extLst>
                        <a:ext uri="{9D8B030D-6E8A-4147-A177-3AD203B41FA5}">
                          <a16:colId xmlns:a16="http://schemas.microsoft.com/office/drawing/2014/main" val="73716908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416372206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21831319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Activation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Initialized by random normal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Initialized by random uniform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5950536"/>
                      </a:ext>
                    </a:extLst>
                  </a:tr>
                  <a:tr h="901891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Xavier/</a:t>
                          </a:r>
                          <a:r>
                            <a:rPr lang="en-US" dirty="0" err="1"/>
                            <a:t>Glorot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72222" r="-100939" b="-2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72222" r="-939" b="-2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2736630"/>
                      </a:ext>
                    </a:extLst>
                  </a:tr>
                  <a:tr h="90189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174648" r="-1009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174648" r="-93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049650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ReLU, ELU, and variants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274648" r="-1009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274648" r="-9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19779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Lecun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374648" r="-1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374648" r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080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7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D9D0-DBF3-5643-A770-569B64EA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078C-50F8-794A-8A84-5B359414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(ReLU)</a:t>
            </a:r>
          </a:p>
          <a:p>
            <a:r>
              <a:rPr lang="en-US" dirty="0" err="1"/>
              <a:t>LeakyReLU</a:t>
            </a:r>
            <a:endParaRPr lang="en-US" dirty="0"/>
          </a:p>
          <a:p>
            <a:r>
              <a:rPr lang="en-US" dirty="0" err="1"/>
              <a:t>Randomlized</a:t>
            </a:r>
            <a:r>
              <a:rPr lang="en-US" dirty="0"/>
              <a:t> leaky ReLU (</a:t>
            </a:r>
            <a:r>
              <a:rPr lang="en-US" dirty="0" err="1"/>
              <a:t>RReLU</a:t>
            </a:r>
            <a:r>
              <a:rPr lang="en-US" dirty="0"/>
              <a:t>)</a:t>
            </a:r>
          </a:p>
          <a:p>
            <a:r>
              <a:rPr lang="en-US" dirty="0"/>
              <a:t>Parametric Leaky ReLU (</a:t>
            </a:r>
            <a:r>
              <a:rPr lang="en-US" dirty="0" err="1"/>
              <a:t>PReLU</a:t>
            </a:r>
            <a:r>
              <a:rPr lang="en-US" dirty="0"/>
              <a:t>)</a:t>
            </a:r>
          </a:p>
          <a:p>
            <a:r>
              <a:rPr lang="en-US" dirty="0"/>
              <a:t>Exponential Linear Unit (ELU)</a:t>
            </a:r>
          </a:p>
          <a:p>
            <a:r>
              <a:rPr lang="en-US" dirty="0"/>
              <a:t>Scaled ELU (SELU)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7C11-0DD2-BF4C-BAAB-BACFB238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806-CB25-3C40-8CF6-67CAD800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10B7-5F66-FE43-AF07-3819C99C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ReLU: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does not saturate for positive values</a:t>
                </a:r>
              </a:p>
              <a:p>
                <a:pPr lvl="1"/>
                <a:r>
                  <a:rPr lang="en-US" dirty="0"/>
                  <a:t>Problem: dying ReLU, a neuron “dies” when the weighted sum of the inputs are negative for all instances</a:t>
                </a:r>
              </a:p>
              <a:p>
                <a:pPr lvl="2"/>
                <a:r>
                  <a:rPr lang="en-US" dirty="0"/>
                  <a:t>Although sometimes a dead neuron may “awake”, it takes a long time</a:t>
                </a:r>
              </a:p>
              <a:p>
                <a:r>
                  <a:rPr lang="en-US" dirty="0"/>
                  <a:t>Leaky 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neuron may not really “dead” because the gradient is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5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F8D9-DAA3-F441-92B1-DE95B91C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12/9/19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7F80-1A81-CE46-8AAB-B0B157E9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</TotalTime>
  <Words>1905</Words>
  <Application>Microsoft Macintosh PowerPoint</Application>
  <PresentationFormat>On-screen Show (4:3)</PresentationFormat>
  <Paragraphs>323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Wingdings</vt:lpstr>
      <vt:lpstr>hhchen</vt:lpstr>
      <vt:lpstr>Deep learning in more details</vt:lpstr>
      <vt:lpstr>A summary of key component selections in DNN</vt:lpstr>
      <vt:lpstr>The vanishing gradient problem</vt:lpstr>
      <vt:lpstr>The exploding gradient problem</vt:lpstr>
      <vt:lpstr>Xavier (a.k.a., Glorot) initialization</vt:lpstr>
      <vt:lpstr>Intuition of why Xavier initializer works</vt:lpstr>
      <vt:lpstr>Famous weight initializers</vt:lpstr>
      <vt:lpstr>Non-saturating activation functions</vt:lpstr>
      <vt:lpstr>Non-saturating activation functions</vt:lpstr>
      <vt:lpstr>Non-saturating activation functions</vt:lpstr>
      <vt:lpstr>When to use which activation function (in the hidden layer)?</vt:lpstr>
      <vt:lpstr>Batch normalization (1/2)</vt:lpstr>
      <vt:lpstr>Batch normalization (2/2)</vt:lpstr>
      <vt:lpstr>Gradient clipping</vt:lpstr>
      <vt:lpstr>Transfer learning via pretrained layers</vt:lpstr>
      <vt:lpstr>Layer-wise pretraining</vt:lpstr>
      <vt:lpstr>Various optimizers</vt:lpstr>
      <vt:lpstr>SGD</vt:lpstr>
      <vt:lpstr>Momentum</vt:lpstr>
      <vt:lpstr>Nesterov Accelerated Gradient (NAG)</vt:lpstr>
      <vt:lpstr>AdaGrad (1/2)</vt:lpstr>
      <vt:lpstr>AdaGrad (2/2)</vt:lpstr>
      <vt:lpstr>RMSProp</vt:lpstr>
      <vt:lpstr>Adaptive moment estimation (Adam)</vt:lpstr>
      <vt:lpstr>NADAM</vt:lpstr>
      <vt:lpstr>Summary of optimizer selection</vt:lpstr>
      <vt:lpstr>Learning rate scheduling</vt:lpstr>
      <vt:lpstr>Regularization techniques</vt:lpstr>
      <vt:lpstr>Regularization – weight penalty</vt:lpstr>
      <vt:lpstr>Regularization – data augmentation</vt:lpstr>
      <vt:lpstr>Regularization – early stopping</vt:lpstr>
      <vt:lpstr>Regularization – dropout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陳弘軒 (hhchen)</cp:lastModifiedBy>
  <cp:revision>278</cp:revision>
  <dcterms:created xsi:type="dcterms:W3CDTF">2017-07-18T04:01:26Z</dcterms:created>
  <dcterms:modified xsi:type="dcterms:W3CDTF">2019-12-09T12:55:45Z</dcterms:modified>
</cp:coreProperties>
</file>